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0" r:id="rId3"/>
    <p:sldId id="263" r:id="rId4"/>
    <p:sldId id="264" r:id="rId5"/>
    <p:sldId id="279" r:id="rId6"/>
    <p:sldId id="257" r:id="rId7"/>
    <p:sldId id="260" r:id="rId8"/>
    <p:sldId id="259" r:id="rId9"/>
    <p:sldId id="261" r:id="rId10"/>
    <p:sldId id="262" r:id="rId11"/>
    <p:sldId id="265" r:id="rId12"/>
    <p:sldId id="266" r:id="rId13"/>
    <p:sldId id="268" r:id="rId14"/>
    <p:sldId id="267" r:id="rId15"/>
    <p:sldId id="269" r:id="rId16"/>
    <p:sldId id="270" r:id="rId17"/>
    <p:sldId id="271" r:id="rId18"/>
    <p:sldId id="282" r:id="rId19"/>
    <p:sldId id="272" r:id="rId20"/>
    <p:sldId id="273" r:id="rId21"/>
    <p:sldId id="274" r:id="rId22"/>
    <p:sldId id="278" r:id="rId23"/>
    <p:sldId id="275" r:id="rId24"/>
    <p:sldId id="276" r:id="rId25"/>
    <p:sldId id="277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3A0C"/>
    <a:srgbClr val="D53705"/>
    <a:srgbClr val="D63600"/>
    <a:srgbClr val="AEC0D3"/>
    <a:srgbClr val="BCCCD9"/>
    <a:srgbClr val="C4D0D8"/>
    <a:srgbClr val="A8BB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081" autoAdjust="0"/>
  </p:normalViewPr>
  <p:slideViewPr>
    <p:cSldViewPr snapToGrid="0" snapToObjects="1">
      <p:cViewPr varScale="1">
        <p:scale>
          <a:sx n="122" d="100"/>
          <a:sy n="122" d="100"/>
        </p:scale>
        <p:origin x="-112" y="-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90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8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18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25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16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1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13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59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30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36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7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triticeaetoolbox.org/oat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t3sandbox.org/t3/sandbox/whea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iticeaetoolbox.org" TargetMode="Externa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s://triticeaetoolbox.org/wheat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T3/Tutorials: Data Submission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Uploading </a:t>
            </a:r>
            <a:r>
              <a:rPr lang="en-US" b="1" dirty="0" err="1" smtClean="0">
                <a:solidFill>
                  <a:schemeClr val="tx1"/>
                </a:solidFill>
              </a:rPr>
              <a:t>germplasm</a:t>
            </a:r>
            <a:r>
              <a:rPr lang="en-US" b="1" dirty="0" smtClean="0">
                <a:solidFill>
                  <a:schemeClr val="tx1"/>
                </a:solidFill>
              </a:rPr>
              <a:t> information</a:t>
            </a:r>
          </a:p>
          <a:p>
            <a:endParaRPr lang="en-US" sz="1900" dirty="0" smtClean="0">
              <a:solidFill>
                <a:schemeClr val="tx1"/>
              </a:solidFill>
              <a:hlinkClick r:id="rId2"/>
            </a:endParaRPr>
          </a:p>
          <a:p>
            <a:r>
              <a:rPr lang="en-US" sz="1900" dirty="0">
                <a:solidFill>
                  <a:schemeClr val="tx1"/>
                </a:solidFill>
                <a:hlinkClick r:id="rId2"/>
              </a:rPr>
              <a:t>https://triticeaetoolbox.org</a:t>
            </a:r>
            <a:r>
              <a:rPr lang="en-US" sz="1900" dirty="0" smtClean="0">
                <a:solidFill>
                  <a:schemeClr val="tx1"/>
                </a:solidFill>
                <a:hlinkClick r:id="rId2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76405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9.57.3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23"/>
          <a:stretch/>
        </p:blipFill>
        <p:spPr>
          <a:xfrm>
            <a:off x="0" y="2461498"/>
            <a:ext cx="9144000" cy="43906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3.1: Downloading the template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34589"/>
            <a:ext cx="8229600" cy="62690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 smtClean="0"/>
              <a:t>Choose the About T3 menu &gt; Data Submission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07559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9.58.3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272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3.1: Downloading the template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57200" y="2027142"/>
            <a:ext cx="8229600" cy="86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Select the crop-specific line submission template from the list to download the Excel template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953422" y="2895600"/>
            <a:ext cx="770631" cy="1018302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953422" y="3413953"/>
            <a:ext cx="770631" cy="1018302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024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8-03 at 9.44.2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25"/>
          <a:stretch/>
        </p:blipFill>
        <p:spPr>
          <a:xfrm>
            <a:off x="0" y="3754526"/>
            <a:ext cx="9143999" cy="31034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3.2: Completing the template</a:t>
            </a:r>
            <a:endParaRPr lang="en-US" dirty="0"/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457200" y="1519777"/>
            <a:ext cx="8229600" cy="24089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The notes section contains most of the information required to fill out the line submission template, apart from the:</a:t>
            </a:r>
          </a:p>
          <a:p>
            <a:pPr lvl="1"/>
            <a:r>
              <a:rPr lang="en-US" sz="2200" dirty="0" smtClean="0"/>
              <a:t>Breeding program codes</a:t>
            </a:r>
          </a:p>
          <a:p>
            <a:pPr lvl="1"/>
            <a:r>
              <a:rPr lang="en-US" sz="2200" dirty="0" smtClean="0"/>
              <a:t>Line properties</a:t>
            </a:r>
          </a:p>
          <a:p>
            <a:pPr marL="0" indent="0">
              <a:buNone/>
            </a:pPr>
            <a:r>
              <a:rPr lang="en-US" sz="2200" dirty="0" smtClean="0"/>
              <a:t>This information can be found under the “About T3” menu</a:t>
            </a:r>
          </a:p>
          <a:p>
            <a:endParaRPr lang="en-US" sz="2200" dirty="0" smtClean="0"/>
          </a:p>
          <a:p>
            <a:endParaRPr lang="en-US" sz="2200" dirty="0"/>
          </a:p>
        </p:txBody>
      </p:sp>
      <p:sp>
        <p:nvSpPr>
          <p:cNvPr id="7" name="Left Brace 6"/>
          <p:cNvSpPr/>
          <p:nvPr/>
        </p:nvSpPr>
        <p:spPr>
          <a:xfrm rot="16200000" flipH="1">
            <a:off x="6364964" y="2719364"/>
            <a:ext cx="304702" cy="2375029"/>
          </a:xfrm>
          <a:prstGeom prst="leftBrace">
            <a:avLst/>
          </a:prstGeom>
          <a:ln>
            <a:solidFill>
              <a:srgbClr val="D53A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3357" y="3494540"/>
            <a:ext cx="17689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D53A0C"/>
                </a:solidFill>
              </a:rPr>
              <a:t>Line properties</a:t>
            </a:r>
            <a:endParaRPr lang="en-US" sz="1200" dirty="0">
              <a:solidFill>
                <a:srgbClr val="D53A0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886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0.06.5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10"/>
          <a:stretch/>
        </p:blipFill>
        <p:spPr>
          <a:xfrm>
            <a:off x="0" y="2999881"/>
            <a:ext cx="9144000" cy="3858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3.2: Completing the template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a T3 breeding program code</a:t>
            </a:r>
          </a:p>
          <a:p>
            <a:r>
              <a:rPr lang="en-US" sz="2200" dirty="0" smtClean="0"/>
              <a:t>Choose the About T3 menu &gt; Contributing Data Programs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6202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0.08.5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3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3.2: Completing the template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19553" y="1676400"/>
            <a:ext cx="7896648" cy="1171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The breeding program codes can be found in the second column of the table on the Contributing Programs page</a:t>
            </a:r>
          </a:p>
          <a:p>
            <a:r>
              <a:rPr lang="en-US" sz="2200" dirty="0" smtClean="0"/>
              <a:t>Contact the curator if you do not find an appropriate code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26762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0.09.4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95"/>
          <a:stretch/>
        </p:blipFill>
        <p:spPr>
          <a:xfrm>
            <a:off x="0" y="2999882"/>
            <a:ext cx="9144000" cy="38581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3.2: Completing the template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the values for loading additional line properties</a:t>
            </a:r>
          </a:p>
          <a:p>
            <a:r>
              <a:rPr lang="en-US" sz="2200" dirty="0" smtClean="0"/>
              <a:t>Choose the About T3 menu &gt; Genetic Character Descriptions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91755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08-03 at 10.48.0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75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3.2: Completing the template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8453" y="1584722"/>
            <a:ext cx="7896648" cy="1415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19553" y="1584723"/>
            <a:ext cx="7896648" cy="1415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Use the values in the first column as headings in the template</a:t>
            </a:r>
          </a:p>
          <a:p>
            <a:r>
              <a:rPr lang="en-US" sz="2200" dirty="0" smtClean="0"/>
              <a:t>Use </a:t>
            </a:r>
            <a:r>
              <a:rPr lang="en-US" sz="2200" dirty="0"/>
              <a:t>a</a:t>
            </a:r>
            <a:r>
              <a:rPr lang="en-US" sz="2200" dirty="0" smtClean="0"/>
              <a:t> value from the third column to provide line information</a:t>
            </a:r>
          </a:p>
          <a:p>
            <a:pPr marL="800100" lvl="3" indent="-342900"/>
            <a:r>
              <a:rPr lang="en-US" dirty="0" smtClean="0"/>
              <a:t>In both cases take </a:t>
            </a:r>
            <a:r>
              <a:rPr lang="en-US" dirty="0"/>
              <a:t>care to follow the exact </a:t>
            </a:r>
            <a:r>
              <a:rPr lang="en-US" dirty="0" smtClean="0"/>
              <a:t>formatting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6678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8-03 at 10.42.53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7" b="15662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3.2: Completing the template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23787" y="1532894"/>
            <a:ext cx="7896648" cy="1986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You can add and remove columns in the highlighted section</a:t>
            </a:r>
          </a:p>
          <a:p>
            <a:r>
              <a:rPr lang="en-US" sz="2200" dirty="0" smtClean="0"/>
              <a:t>Line properties are not required fields and so the corresponding cells can be left blank</a:t>
            </a:r>
          </a:p>
          <a:p>
            <a:endParaRPr lang="en-US" sz="2000" dirty="0"/>
          </a:p>
        </p:txBody>
      </p:sp>
      <p:sp>
        <p:nvSpPr>
          <p:cNvPr id="8" name="Left Brace 7"/>
          <p:cNvSpPr/>
          <p:nvPr/>
        </p:nvSpPr>
        <p:spPr>
          <a:xfrm rot="16200000" flipH="1">
            <a:off x="6597284" y="838786"/>
            <a:ext cx="517233" cy="4576198"/>
          </a:xfrm>
          <a:prstGeom prst="leftBrace">
            <a:avLst/>
          </a:prstGeom>
          <a:ln>
            <a:solidFill>
              <a:srgbClr val="D53A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9919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</a:t>
            </a:r>
            <a:r>
              <a:rPr lang="en-US" dirty="0" smtClean="0"/>
              <a:t>4.1: Test-loading </a:t>
            </a:r>
            <a:r>
              <a:rPr lang="en-US" dirty="0"/>
              <a:t>the </a:t>
            </a:r>
            <a:r>
              <a:rPr lang="en-US" dirty="0" smtClean="0"/>
              <a:t>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0072" y="1796610"/>
            <a:ext cx="4786728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Each T3 database has a corresponding “sandbox”</a:t>
            </a:r>
          </a:p>
          <a:p>
            <a:r>
              <a:rPr lang="en-US" sz="2400" dirty="0" smtClean="0"/>
              <a:t>Registered users can test-load data in these sandboxes</a:t>
            </a:r>
          </a:p>
          <a:p>
            <a:r>
              <a:rPr lang="en-US" sz="2400" dirty="0" smtClean="0"/>
              <a:t>Data that is successfully uploaded to a sandbox can be submitted to the curator to be uploaded to the related production database</a:t>
            </a:r>
          </a:p>
          <a:p>
            <a:r>
              <a:rPr lang="en-US" sz="2400" dirty="0" smtClean="0"/>
              <a:t>The production databases are the official repositories of T3 data</a:t>
            </a:r>
          </a:p>
          <a:p>
            <a:r>
              <a:rPr lang="en-US" sz="2400" dirty="0" smtClean="0"/>
              <a:t>The sandboxes revert to an exact copy of the production databases each night</a:t>
            </a:r>
          </a:p>
          <a:p>
            <a:endParaRPr lang="en-US" dirty="0"/>
          </a:p>
        </p:txBody>
      </p:sp>
      <p:pic>
        <p:nvPicPr>
          <p:cNvPr id="5" name="Picture 4" descr="Screen Shot 2016-08-01 at 9.40.3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96610"/>
            <a:ext cx="3191522" cy="3501442"/>
          </a:xfrm>
          <a:prstGeom prst="rect">
            <a:avLst/>
          </a:prstGeom>
        </p:spPr>
      </p:pic>
      <p:sp>
        <p:nvSpPr>
          <p:cNvPr id="6" name="Left Brace 5"/>
          <p:cNvSpPr/>
          <p:nvPr/>
        </p:nvSpPr>
        <p:spPr>
          <a:xfrm rot="10800000">
            <a:off x="2736253" y="4519778"/>
            <a:ext cx="170118" cy="739624"/>
          </a:xfrm>
          <a:prstGeom prst="leftBrace">
            <a:avLst/>
          </a:prstGeom>
          <a:ln>
            <a:solidFill>
              <a:srgbClr val="D53A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169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8-03 at 10.54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95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4.1: Test-loading the template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8453" y="1451623"/>
            <a:ext cx="7896648" cy="141516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Navigate to the crop-specific T3 sandbox of your choice</a:t>
            </a:r>
          </a:p>
          <a:p>
            <a:pPr marL="457200" lvl="1" indent="0">
              <a:buNone/>
            </a:pPr>
            <a:r>
              <a:rPr lang="en-US" sz="2200" dirty="0" smtClean="0"/>
              <a:t>e.g. </a:t>
            </a:r>
            <a:r>
              <a:rPr lang="en-US" sz="2200" dirty="0">
                <a:hlinkClick r:id="rId3"/>
              </a:rPr>
              <a:t>https://t3sandbox.org/t3/sandbox/wheat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 smtClean="0"/>
          </a:p>
          <a:p>
            <a:r>
              <a:rPr lang="en-US" sz="2400" dirty="0" smtClean="0"/>
              <a:t>The curation menu will appear once you register and login</a:t>
            </a:r>
          </a:p>
          <a:p>
            <a:r>
              <a:rPr lang="en-US" sz="2400" dirty="0" smtClean="0"/>
              <a:t>Choose the Curate menu &gt; Lines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 descr="Screen Shot 2016-08-03 at 10.54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" t="21884" r="96627" b="74806"/>
          <a:stretch/>
        </p:blipFill>
        <p:spPr>
          <a:xfrm>
            <a:off x="190500" y="4499429"/>
            <a:ext cx="1315357" cy="22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2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</a:t>
            </a:r>
            <a:r>
              <a:rPr lang="en-US" sz="4000" dirty="0" err="1" smtClean="0"/>
              <a:t>Triticeae</a:t>
            </a:r>
            <a:r>
              <a:rPr lang="en-US" sz="4000" dirty="0" smtClean="0"/>
              <a:t> Toolbox (T3)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90" y="1573662"/>
            <a:ext cx="8433102" cy="2262982"/>
          </a:xfrm>
        </p:spPr>
        <p:txBody>
          <a:bodyPr>
            <a:normAutofit/>
          </a:bodyPr>
          <a:lstStyle/>
          <a:p>
            <a:pPr marL="274320" indent="-274320"/>
            <a:r>
              <a:rPr lang="en-US" sz="2200" dirty="0" smtClean="0"/>
              <a:t>Each of the T3 databases can be reached from the T3 homepage: </a:t>
            </a:r>
            <a:r>
              <a:rPr lang="en-US" sz="2200" dirty="0" smtClean="0">
                <a:solidFill>
                  <a:schemeClr val="tx1"/>
                </a:solidFill>
                <a:hlinkClick r:id="rId2"/>
              </a:rPr>
              <a:t>https://triticeaetoolbox.org</a:t>
            </a:r>
            <a:endParaRPr lang="en-US" sz="2200" dirty="0" smtClean="0">
              <a:solidFill>
                <a:schemeClr val="tx1"/>
              </a:solidFill>
            </a:endParaRPr>
          </a:p>
          <a:p>
            <a:pPr marL="274320" indent="-274320"/>
            <a:r>
              <a:rPr lang="en-US" sz="2200" dirty="0" smtClean="0"/>
              <a:t>T3/Wheat will be used for demonstration purposes but these instructions are applicable to each instance of T3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  <p:pic>
        <p:nvPicPr>
          <p:cNvPr id="5" name="Picture 4" descr="Screen Shot 2016-07-29 at 9.41.4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" b="37522"/>
          <a:stretch/>
        </p:blipFill>
        <p:spPr>
          <a:xfrm>
            <a:off x="0" y="3150384"/>
            <a:ext cx="9144000" cy="370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30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Shot 2016-03-10 at 11.16.03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53" r="-13253"/>
          <a:stretch>
            <a:fillRect/>
          </a:stretch>
        </p:blipFill>
        <p:spPr>
          <a:xfrm>
            <a:off x="2298699" y="2272738"/>
            <a:ext cx="4550251" cy="2502462"/>
          </a:xfr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</a:t>
            </a:r>
            <a:r>
              <a:rPr lang="en-US" dirty="0" smtClean="0"/>
              <a:t>Test-loading </a:t>
            </a:r>
            <a:r>
              <a:rPr lang="en-US" dirty="0"/>
              <a:t>the template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19381" y="1417638"/>
            <a:ext cx="7896648" cy="7350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Select the completed line submission template to test-load it in the sandbox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81971" y="4978400"/>
            <a:ext cx="7398429" cy="1625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dirty="0"/>
              <a:t>A</a:t>
            </a:r>
            <a:r>
              <a:rPr lang="en-US" sz="2200" dirty="0" smtClean="0"/>
              <a:t>n additional template allows you to add genetic characters/line properties to existing T3 lines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The only required field is the T3 line name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The template can also be downloaded from the “Data Submission” page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003800" y="4254500"/>
            <a:ext cx="368300" cy="635000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977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12873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Section 4.1: Test-loading the template</a:t>
            </a:r>
          </a:p>
        </p:txBody>
      </p:sp>
      <p:pic>
        <p:nvPicPr>
          <p:cNvPr id="2" name="Picture 1" descr="Screen Shot 2016-03-10 at 3.24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3375381"/>
            <a:ext cx="5524500" cy="316511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23787" y="1595998"/>
            <a:ext cx="7896648" cy="1986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T3 will highlight illegal entries in your uploaded line file</a:t>
            </a:r>
          </a:p>
          <a:p>
            <a:pPr marL="457200" lvl="1" indent="0">
              <a:buNone/>
            </a:pPr>
            <a:r>
              <a:rPr lang="en-US" sz="2200" dirty="0" smtClean="0"/>
              <a:t>	e.g. Filial generation cannot exceed 9</a:t>
            </a:r>
          </a:p>
          <a:p>
            <a:r>
              <a:rPr lang="en-US" sz="2200" dirty="0" smtClean="0"/>
              <a:t>The window shows how T3 has read the upload file. Please take the time to validate that your data appears there correctly.</a:t>
            </a:r>
          </a:p>
          <a:p>
            <a:endParaRPr lang="en-US" sz="20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297214" y="3474357"/>
            <a:ext cx="518886" cy="399143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419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</a:t>
            </a:r>
            <a:r>
              <a:rPr lang="en-US" dirty="0" smtClean="0"/>
              <a:t>Test-loading </a:t>
            </a:r>
            <a:r>
              <a:rPr lang="en-US" dirty="0"/>
              <a:t>the </a:t>
            </a:r>
            <a:r>
              <a:rPr lang="en-US" dirty="0" smtClean="0"/>
              <a:t>template</a:t>
            </a:r>
            <a:endParaRPr lang="en-US" dirty="0"/>
          </a:p>
        </p:txBody>
      </p:sp>
      <p:pic>
        <p:nvPicPr>
          <p:cNvPr id="4" name="Picture 3" descr="Screen Shot 2016-03-10 at 3.26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606270"/>
            <a:ext cx="5334000" cy="440083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1" y="1606270"/>
            <a:ext cx="2895600" cy="46421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A second box will appear when there are no illegal entries in the uploaded document</a:t>
            </a:r>
          </a:p>
          <a:p>
            <a:r>
              <a:rPr lang="en-US" sz="2200" dirty="0" smtClean="0"/>
              <a:t>The lower box separates the uploaded lines into new lines and existing T3 lines</a:t>
            </a:r>
          </a:p>
          <a:p>
            <a:r>
              <a:rPr lang="en-US" sz="2200" dirty="0" smtClean="0"/>
              <a:t>Don’t forget to “Accept” the upload if the information is correct</a:t>
            </a:r>
          </a:p>
        </p:txBody>
      </p:sp>
      <p:pic>
        <p:nvPicPr>
          <p:cNvPr id="6" name="Picture 5" descr="Screen Shot 2016-03-10 at 3.26.1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2" t="68832" r="87738" b="29364"/>
          <a:stretch/>
        </p:blipFill>
        <p:spPr>
          <a:xfrm>
            <a:off x="3873500" y="4635500"/>
            <a:ext cx="133350" cy="7937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044713" y="5799933"/>
            <a:ext cx="339638" cy="138111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89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0.59.3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23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</a:t>
            </a:r>
            <a:r>
              <a:rPr lang="en-US" dirty="0" smtClean="0"/>
              <a:t>Submitting the </a:t>
            </a:r>
            <a:r>
              <a:rPr lang="en-US" dirty="0"/>
              <a:t>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6240"/>
            <a:ext cx="8229600" cy="13996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Finally, submit the document to the curator for upload to T3</a:t>
            </a:r>
          </a:p>
          <a:p>
            <a:r>
              <a:rPr lang="en-US" sz="2200" dirty="0" smtClean="0"/>
              <a:t>Login and then navigate to the Data Submission page</a:t>
            </a:r>
          </a:p>
          <a:p>
            <a:r>
              <a:rPr lang="en-US" sz="2200" dirty="0" smtClean="0"/>
              <a:t>Click the “Submit” button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549400" y="2875643"/>
            <a:ext cx="1017814" cy="2821214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creen Shot 2016-03-10 at 1.25.4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" t="27936" r="96389" b="68288"/>
          <a:stretch/>
        </p:blipFill>
        <p:spPr>
          <a:xfrm>
            <a:off x="215899" y="4597400"/>
            <a:ext cx="14700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43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4.1: Submitting the template</a:t>
            </a:r>
          </a:p>
        </p:txBody>
      </p:sp>
      <p:pic>
        <p:nvPicPr>
          <p:cNvPr id="4" name="Content Placeholder 3" descr="Screen Shot 2016-03-10 at 11.49.57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516" r="-15516"/>
          <a:stretch>
            <a:fillRect/>
          </a:stretch>
        </p:blipFill>
        <p:spPr>
          <a:xfrm>
            <a:off x="838200" y="1574058"/>
            <a:ext cx="7467846" cy="410702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96900" y="5852388"/>
            <a:ext cx="7948658" cy="89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You can submit files that do not successfully upload to the sandbox to receive help from the curator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26874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1.00.4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11"/>
          <a:stretch/>
        </p:blipFill>
        <p:spPr>
          <a:xfrm>
            <a:off x="0" y="2273300"/>
            <a:ext cx="9144000" cy="4571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Contact Us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660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 smtClean="0"/>
              <a:t>Please contact us if you need help using T3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248400" y="1943100"/>
            <a:ext cx="476284" cy="326668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121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T3 line records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553" y="1417638"/>
            <a:ext cx="7896648" cy="1923827"/>
          </a:xfrm>
        </p:spPr>
        <p:txBody>
          <a:bodyPr>
            <a:normAutofit/>
          </a:bodyPr>
          <a:lstStyle/>
          <a:p>
            <a:r>
              <a:rPr lang="en-US" sz="2200" dirty="0" smtClean="0"/>
              <a:t>The </a:t>
            </a:r>
            <a:r>
              <a:rPr lang="en-US" sz="2200" dirty="0"/>
              <a:t>line name is the unique </a:t>
            </a:r>
            <a:r>
              <a:rPr lang="en-US" sz="2200" dirty="0" smtClean="0"/>
              <a:t>identifier for a line record</a:t>
            </a:r>
          </a:p>
          <a:p>
            <a:r>
              <a:rPr lang="en-US" sz="2200" dirty="0"/>
              <a:t>Required information: Line name, breeding program, filial generation and </a:t>
            </a:r>
            <a:r>
              <a:rPr lang="en-US" sz="2200" dirty="0" smtClean="0"/>
              <a:t>species</a:t>
            </a:r>
            <a:endParaRPr lang="en-US" sz="2200" dirty="0"/>
          </a:p>
          <a:p>
            <a:r>
              <a:rPr lang="en-US" sz="2200" dirty="0" smtClean="0"/>
              <a:t>Loading line information is the first step towards uploading phenotype and genotype data to T3</a:t>
            </a:r>
            <a:endParaRPr lang="en-US" sz="2200" dirty="0"/>
          </a:p>
        </p:txBody>
      </p:sp>
      <p:pic>
        <p:nvPicPr>
          <p:cNvPr id="6" name="Picture 5" descr="Screen Shot 2016-08-02 at 10.54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23" y="3508549"/>
            <a:ext cx="3752177" cy="278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51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T3 line submission form</a:t>
            </a:r>
            <a:endParaRPr lang="en-US" sz="4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38276"/>
            <a:ext cx="8067247" cy="14151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Line information is submitted to T3 using </a:t>
            </a:r>
            <a:r>
              <a:rPr lang="en-US" sz="2200" dirty="0"/>
              <a:t>a</a:t>
            </a:r>
            <a:r>
              <a:rPr lang="en-US" sz="2200" dirty="0" smtClean="0"/>
              <a:t> crop-specific line submission form</a:t>
            </a:r>
          </a:p>
          <a:p>
            <a:r>
              <a:rPr lang="en-US" sz="2200" dirty="0" smtClean="0"/>
              <a:t>The template can be used to add new lines or to update the information held about existing T3 lines</a:t>
            </a:r>
          </a:p>
          <a:p>
            <a:endParaRPr lang="en-US" sz="2200" dirty="0"/>
          </a:p>
        </p:txBody>
      </p:sp>
      <p:pic>
        <p:nvPicPr>
          <p:cNvPr id="3" name="Picture 2" descr="Screen Shot 2016-08-03 at 9.44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3138483"/>
            <a:ext cx="6235700" cy="34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47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4000" dirty="0" smtClean="0"/>
              <a:t>Uploading </a:t>
            </a:r>
            <a:r>
              <a:rPr lang="en-US" sz="4000" dirty="0" err="1" smtClean="0"/>
              <a:t>germplasm</a:t>
            </a:r>
            <a:r>
              <a:rPr lang="en-US" sz="4000" dirty="0" smtClean="0"/>
              <a:t> information:</a:t>
            </a:r>
          </a:p>
          <a:p>
            <a:pPr>
              <a:lnSpc>
                <a:spcPct val="110000"/>
              </a:lnSpc>
            </a:pPr>
            <a:r>
              <a:rPr lang="en-US" sz="4000" dirty="0" smtClean="0"/>
              <a:t> Outline</a:t>
            </a:r>
            <a:endParaRPr lang="en-US" sz="4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79500" y="1612900"/>
            <a:ext cx="69964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Line nomenclature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Search existing line records in T3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line submission template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Downloading the template</a:t>
            </a:r>
          </a:p>
          <a:p>
            <a:pPr marL="914400" lvl="1" indent="-514350">
              <a:buFont typeface="+mj-lt"/>
              <a:buAutoNum type="arabicPeriod" startAt="2"/>
            </a:pPr>
            <a:r>
              <a:rPr lang="en-US" dirty="0" smtClean="0"/>
              <a:t>Completing the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Uploading the template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Test-loading the template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Submitting the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370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2023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Section 1: Line nomenclature</a:t>
            </a:r>
            <a:endParaRPr lang="en-US" sz="40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798124"/>
              </p:ext>
            </p:extLst>
          </p:nvPr>
        </p:nvGraphicFramePr>
        <p:xfrm>
          <a:off x="302525" y="1752477"/>
          <a:ext cx="8551220" cy="33725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45746"/>
                <a:gridCol w="3305474"/>
              </a:tblGrid>
              <a:tr h="22714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Rule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Example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714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1. Capital letters only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Leggett </a:t>
                      </a:r>
                      <a:r>
                        <a:rPr lang="en-US" sz="1800" dirty="0" err="1">
                          <a:effectLst/>
                          <a:latin typeface="Wingdings"/>
                          <a:ea typeface="ＭＳ 明朝"/>
                          <a:cs typeface="Times New Roman"/>
                        </a:rPr>
                        <a:t>è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LEGGETT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7177">
                <a:tc row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2. No spaces: 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replace spaces between two letters with an underscore “_” and remove spaces that separate a letter from a number.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AC Assiniboia </a:t>
                      </a:r>
                      <a:r>
                        <a:rPr lang="en-US" sz="1800">
                          <a:effectLst/>
                          <a:latin typeface="Wingdings"/>
                          <a:ea typeface="ＭＳ 明朝"/>
                          <a:cs typeface="Times New Roman"/>
                        </a:rPr>
                        <a:t>è</a:t>
                      </a:r>
                      <a:r>
                        <a:rPr lang="en-US" sz="180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AC_ASSINIBOIA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36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Clintland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60 </a:t>
                      </a:r>
                      <a:r>
                        <a:rPr lang="en-US" sz="1800" dirty="0" err="1">
                          <a:effectLst/>
                          <a:latin typeface="Wingdings"/>
                          <a:ea typeface="ＭＳ 明朝"/>
                          <a:cs typeface="Times New Roman"/>
                        </a:rPr>
                        <a:t>è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CLINTLAND60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48640">
                <a:tc row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3. Characters are restricted to letters, numbers, underscores and </a:t>
                      </a:r>
                      <a:r>
                        <a:rPr lang="en-US" sz="1800" b="1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dashes:</a:t>
                      </a:r>
                      <a:r>
                        <a:rPr lang="en-US" sz="1800" b="0" baseline="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remove special characters or replace with an underscore “_” if separation is required to maintain meaning.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Dippes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Überwinder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Wingdings"/>
                          <a:ea typeface="ＭＳ 明朝"/>
                          <a:cs typeface="Times New Roman"/>
                        </a:rPr>
                        <a:t>è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DIPPES_UBERWINDER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486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24-30-B/69 </a:t>
                      </a:r>
                      <a:r>
                        <a:rPr lang="en-US" sz="1800" dirty="0" err="1" smtClean="0">
                          <a:effectLst/>
                          <a:latin typeface="Wingdings"/>
                          <a:ea typeface="ＭＳ 明朝"/>
                          <a:cs typeface="Times New Roman"/>
                        </a:rPr>
                        <a:t>è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24-30-B69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90365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4. Line names must be unique: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a pipe “|” and the GRIN accession 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of the line can be used 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to 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differentiate 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lines 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with 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the </a:t>
                      </a:r>
                      <a:r>
                        <a:rPr lang="en-US" sz="18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same common </a:t>
                      </a: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name.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RED_ALGERIAN|CIAV4635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20025" y="5384800"/>
            <a:ext cx="7896648" cy="1138892"/>
          </a:xfrm>
        </p:spPr>
        <p:txBody>
          <a:bodyPr>
            <a:normAutofit/>
          </a:bodyPr>
          <a:lstStyle/>
          <a:p>
            <a:r>
              <a:rPr lang="en-US" sz="2200" dirty="0" smtClean="0"/>
              <a:t>Format line names according to the rules outlined above</a:t>
            </a:r>
          </a:p>
          <a:p>
            <a:r>
              <a:rPr lang="en-US" sz="2200" dirty="0" smtClean="0"/>
              <a:t>Now </a:t>
            </a:r>
            <a:r>
              <a:rPr lang="en-US" sz="2200" dirty="0"/>
              <a:t>u</a:t>
            </a:r>
            <a:r>
              <a:rPr lang="en-US" sz="2200" dirty="0" smtClean="0"/>
              <a:t>se the formatted list to search existing T3 line records</a:t>
            </a:r>
            <a:endParaRPr lang="en-US" sz="22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489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9.51.1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87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Section 2: Searching existing line records in T3</a:t>
            </a:r>
            <a:endParaRPr lang="en-US" sz="4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/>
          </a:bodyPr>
          <a:lstStyle/>
          <a:p>
            <a:r>
              <a:rPr lang="en-US" sz="2200" dirty="0" smtClean="0"/>
              <a:t>Navigate to the T3 database homepage of your choice</a:t>
            </a:r>
          </a:p>
          <a:p>
            <a:pPr marL="457200" lvl="1" indent="0">
              <a:buNone/>
            </a:pPr>
            <a:r>
              <a:rPr lang="en-US" sz="2000" dirty="0" smtClean="0"/>
              <a:t>e.g. </a:t>
            </a:r>
            <a:r>
              <a:rPr lang="en-US" sz="2000" dirty="0" smtClean="0">
                <a:hlinkClick r:id="rId3"/>
              </a:rPr>
              <a:t>https</a:t>
            </a:r>
            <a:r>
              <a:rPr lang="en-US" sz="2000" dirty="0">
                <a:hlinkClick r:id="rId3"/>
              </a:rPr>
              <a:t>://triticeaetoolbox.org/wheat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r>
              <a:rPr lang="en-US" sz="2200" dirty="0" smtClean="0"/>
              <a:t>Choose the Select menu &gt; Lines by Properties</a:t>
            </a:r>
            <a:endParaRPr lang="en-US" sz="2200" dirty="0"/>
          </a:p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-584200" y="2667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62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Searching existing line records in </a:t>
            </a:r>
            <a:r>
              <a:rPr lang="en-US" dirty="0" smtClean="0"/>
              <a:t>T3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2300" y="1725835"/>
            <a:ext cx="7896648" cy="1415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Copy and paste (or type) a formatted list </a:t>
            </a:r>
            <a:r>
              <a:rPr lang="en-US" sz="2200" dirty="0"/>
              <a:t>of line names into the “Name” </a:t>
            </a:r>
            <a:r>
              <a:rPr lang="en-US" sz="2200" dirty="0" smtClean="0"/>
              <a:t>box and click “Search”</a:t>
            </a:r>
            <a:endParaRPr lang="en-US" sz="2200" dirty="0"/>
          </a:p>
        </p:txBody>
      </p:sp>
      <p:pic>
        <p:nvPicPr>
          <p:cNvPr id="5" name="Picture 4" descr="Screen Shot 2016-07-07 at 9.35.5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77" y="2628211"/>
            <a:ext cx="6013899" cy="388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60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6-07-07 at 9.40.33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9" t="5309" r="12031" b="3704"/>
          <a:stretch/>
        </p:blipFill>
        <p:spPr>
          <a:xfrm>
            <a:off x="457199" y="4223559"/>
            <a:ext cx="2223991" cy="2432360"/>
          </a:xfrm>
          <a:prstGeom prst="rect">
            <a:avLst/>
          </a:prstGeom>
        </p:spPr>
      </p:pic>
      <p:pic>
        <p:nvPicPr>
          <p:cNvPr id="8" name="Picture 7" descr="Screen Shot 2016-07-07 at 9.38.45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4" t="3086"/>
          <a:stretch/>
        </p:blipFill>
        <p:spPr>
          <a:xfrm>
            <a:off x="457199" y="1536699"/>
            <a:ext cx="2223991" cy="2431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2: Searching existing line records in </a:t>
            </a:r>
            <a:r>
              <a:rPr lang="en-US" dirty="0" smtClean="0"/>
              <a:t>T3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30855" y="1536699"/>
            <a:ext cx="5674245" cy="2686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 smtClean="0"/>
              <a:t>Line names that are already in the database will appear in the results box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Click “Show line information” to view the existing information for these T3 lines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Please </a:t>
            </a:r>
            <a:r>
              <a:rPr lang="en-US" sz="2200" dirty="0"/>
              <a:t>contact the </a:t>
            </a:r>
            <a:r>
              <a:rPr lang="en-US" sz="2200" dirty="0" smtClean="0"/>
              <a:t>curator if you have any hesitations about combining your data with that of an existing T3 line of the same name</a:t>
            </a:r>
            <a:endParaRPr lang="en-US" sz="22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30855" y="4223558"/>
            <a:ext cx="5674245" cy="2659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 smtClean="0"/>
              <a:t>An asterisk “*” can be used as a wildcard to find similar names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2200" dirty="0" smtClean="0"/>
              <a:t>	e.g. ALKAMU_BERI*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Line aliases will be converted to T3 primary names in the results box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Line names that are not in T3 should be added using the line submission template</a:t>
            </a:r>
          </a:p>
        </p:txBody>
      </p:sp>
    </p:spTree>
    <p:extLst>
      <p:ext uri="{BB962C8B-B14F-4D97-AF65-F5344CB8AC3E}">
        <p14:creationId xmlns:p14="http://schemas.microsoft.com/office/powerpoint/2010/main" val="184522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5665</TotalTime>
  <Words>1024</Words>
  <Application>Microsoft Macintosh PowerPoint</Application>
  <PresentationFormat>On-screen Show (4:3)</PresentationFormat>
  <Paragraphs>111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T3/Tutorials: Data Submission</vt:lpstr>
      <vt:lpstr>The Triticeae Toolbox (T3)</vt:lpstr>
      <vt:lpstr>T3 line records</vt:lpstr>
      <vt:lpstr>T3 line submission form</vt:lpstr>
      <vt:lpstr>PowerPoint Presentation</vt:lpstr>
      <vt:lpstr>Section 1: Line nomenclature</vt:lpstr>
      <vt:lpstr>Section 2: Searching existing line records in T3</vt:lpstr>
      <vt:lpstr>Section 2: Searching existing line records in T3</vt:lpstr>
      <vt:lpstr>Section 2: Searching existing line records in T3</vt:lpstr>
      <vt:lpstr>Section 3.1: Downloading the template</vt:lpstr>
      <vt:lpstr>Section 3.1: Downloading the template</vt:lpstr>
      <vt:lpstr>Section 3.2: Completing the template</vt:lpstr>
      <vt:lpstr>Section 3.2: Completing the template</vt:lpstr>
      <vt:lpstr>Section 3.2: Completing the template</vt:lpstr>
      <vt:lpstr>Section 3.2: Completing the template</vt:lpstr>
      <vt:lpstr>Section 3.2: Completing the template</vt:lpstr>
      <vt:lpstr>Section 3.2: Completing the template</vt:lpstr>
      <vt:lpstr>Section 4.1: Test-loading the templates</vt:lpstr>
      <vt:lpstr>Section 4.1: Test-loading the template</vt:lpstr>
      <vt:lpstr>Section 4.1: Test-loading the template</vt:lpstr>
      <vt:lpstr>PowerPoint Presentation</vt:lpstr>
      <vt:lpstr>Section 4.1: Test-loading the template</vt:lpstr>
      <vt:lpstr>Section 4.1: Submitting the template</vt:lpstr>
      <vt:lpstr>Section 4.1: Submitting the template</vt:lpstr>
      <vt:lpstr>Contact Us</vt:lpstr>
    </vt:vector>
  </TitlesOfParts>
  <Company>Cornell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T3/Oat: Tutorials</dc:title>
  <dc:creator>Cornell University</dc:creator>
  <cp:lastModifiedBy>Cornell University</cp:lastModifiedBy>
  <cp:revision>145</cp:revision>
  <dcterms:created xsi:type="dcterms:W3CDTF">2015-11-12T15:55:03Z</dcterms:created>
  <dcterms:modified xsi:type="dcterms:W3CDTF">2016-08-16T17:40:36Z</dcterms:modified>
</cp:coreProperties>
</file>

<file path=docProps/thumbnail.jpeg>
</file>